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2" r:id="rId2"/>
    <p:sldId id="293" r:id="rId3"/>
    <p:sldId id="269" r:id="rId4"/>
    <p:sldId id="260" r:id="rId5"/>
    <p:sldId id="292" r:id="rId6"/>
    <p:sldId id="267" r:id="rId7"/>
    <p:sldId id="294" r:id="rId8"/>
    <p:sldId id="268" r:id="rId9"/>
    <p:sldId id="295" r:id="rId10"/>
    <p:sldId id="301" r:id="rId11"/>
    <p:sldId id="283" r:id="rId12"/>
    <p:sldId id="302" r:id="rId13"/>
    <p:sldId id="265" r:id="rId14"/>
    <p:sldId id="271" r:id="rId15"/>
    <p:sldId id="291" r:id="rId16"/>
    <p:sldId id="272" r:id="rId17"/>
    <p:sldId id="256" r:id="rId18"/>
    <p:sldId id="277" r:id="rId19"/>
    <p:sldId id="281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9"/>
    <a:srgbClr val="FFA9BD"/>
    <a:srgbClr val="C8102E"/>
    <a:srgbClr val="ACA39A"/>
    <a:srgbClr val="F1BE48"/>
    <a:srgbClr val="7A6E67"/>
    <a:srgbClr val="CE1126"/>
    <a:srgbClr val="6E6259"/>
    <a:srgbClr val="010000"/>
    <a:srgbClr val="F2B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 autoAdjust="0"/>
    <p:restoredTop sz="71053" autoAdjust="0"/>
  </p:normalViewPr>
  <p:slideViewPr>
    <p:cSldViewPr>
      <p:cViewPr>
        <p:scale>
          <a:sx n="101" d="100"/>
          <a:sy n="101" d="100"/>
        </p:scale>
        <p:origin x="1568" y="-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5/2/23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76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9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1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0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0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35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83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10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121A-263E-EA3F-F8D5-CC4F75C0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5DFA-4517-4810-BC64-DE799FF1D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129AA-B1BC-2898-F492-B74E7ACA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EB65-0AFB-CF41-BB83-A6A144FF2B12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AFDD-2EB0-EA99-7BFF-2F171AC3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7CA1-614B-D386-33B1-B57BDE5C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EEC14-1B96-0F46-AE5D-F27B74C95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144000" cy="6164387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0" y="46291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8818" y="922576"/>
            <a:ext cx="8806519" cy="72757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Phylogenetic analysis of Ebola virus secreted glycoprotein 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1262E-C084-510B-81BF-FCC1C6278324}"/>
              </a:ext>
            </a:extLst>
          </p:cNvPr>
          <p:cNvSpPr txBox="1"/>
          <p:nvPr/>
        </p:nvSpPr>
        <p:spPr>
          <a:xfrm>
            <a:off x="2819400" y="219075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Mahsa Askary Hemmat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9381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CEA587-AD04-C64F-941C-29D3E0BFC5CD}"/>
              </a:ext>
            </a:extLst>
          </p:cNvPr>
          <p:cNvSpPr txBox="1"/>
          <p:nvPr/>
        </p:nvSpPr>
        <p:spPr>
          <a:xfrm>
            <a:off x="533400" y="144218"/>
            <a:ext cx="8153400" cy="43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Prediction of binding energies of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 to the 70SGP2A aptamer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425F7F-6CCD-5AAF-878C-F825AF5C8C8D}"/>
              </a:ext>
            </a:extLst>
          </p:cNvPr>
          <p:cNvCxnSpPr/>
          <p:nvPr/>
        </p:nvCxnSpPr>
        <p:spPr bwMode="auto">
          <a:xfrm>
            <a:off x="533400" y="577825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D2FC5F36-431F-C906-E10E-0CAC3D98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51428"/>
            <a:ext cx="4724400" cy="1453662"/>
          </a:xfrm>
          <a:prstGeom prst="rect">
            <a:avLst/>
          </a:prstGeom>
        </p:spPr>
      </p:pic>
      <p:pic>
        <p:nvPicPr>
          <p:cNvPr id="8" name="Picture 7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BF786A3-0807-BEE1-2AB0-0410C6D2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328226"/>
            <a:ext cx="5243837" cy="21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533400" y="577825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A1691D88-561F-456B-1602-269657AA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50" y="806655"/>
            <a:ext cx="4641800" cy="3257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43F41-88B3-ED8F-B7CD-181AD1130E00}"/>
              </a:ext>
            </a:extLst>
          </p:cNvPr>
          <p:cNvSpPr txBox="1"/>
          <p:nvPr/>
        </p:nvSpPr>
        <p:spPr>
          <a:xfrm>
            <a:off x="4977670" y="383337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sGP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D452F-EDDA-145E-B118-CFBDB2BB5E75}"/>
              </a:ext>
            </a:extLst>
          </p:cNvPr>
          <p:cNvSpPr txBox="1"/>
          <p:nvPr/>
        </p:nvSpPr>
        <p:spPr>
          <a:xfrm>
            <a:off x="228600" y="1585116"/>
            <a:ext cx="331724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Downloaded from PDB database. (PDB ID: 5KEM)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Removed the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3B67-9915-2D12-05AD-044D4016E7DE}"/>
              </a:ext>
            </a:extLst>
          </p:cNvPr>
          <p:cNvSpPr txBox="1"/>
          <p:nvPr/>
        </p:nvSpPr>
        <p:spPr>
          <a:xfrm>
            <a:off x="533400" y="144218"/>
            <a:ext cx="8153400" cy="43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 structure</a:t>
            </a:r>
            <a:endParaRPr lang="en-US" sz="2200" dirty="0">
              <a:solidFill>
                <a:srgbClr val="C810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9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 bwMode="auto">
          <a:xfrm>
            <a:off x="533400" y="577825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423B67-9915-2D12-05AD-044D4016E7DE}"/>
              </a:ext>
            </a:extLst>
          </p:cNvPr>
          <p:cNvSpPr txBox="1"/>
          <p:nvPr/>
        </p:nvSpPr>
        <p:spPr>
          <a:xfrm>
            <a:off x="552226" y="153186"/>
            <a:ext cx="8153400" cy="43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Prediction EBOV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 and Marburg GP structure using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Alphafold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 2</a:t>
            </a:r>
            <a:endParaRPr lang="en-US" sz="2200" dirty="0">
              <a:solidFill>
                <a:srgbClr val="C8102E"/>
              </a:solidFill>
            </a:endParaRPr>
          </a:p>
        </p:txBody>
      </p:sp>
      <p:pic>
        <p:nvPicPr>
          <p:cNvPr id="9" name="Picture 8" descr="A picture containing graphics, art, green, screenshot&#10;&#10;Description automatically generated">
            <a:extLst>
              <a:ext uri="{FF2B5EF4-FFF2-40B4-BE49-F238E27FC236}">
                <a16:creationId xmlns:a16="http://schemas.microsoft.com/office/drawing/2014/main" id="{551B7AF2-0883-370A-B985-78C52E06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58063"/>
            <a:ext cx="2286000" cy="1913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3F2FA-B44F-A876-D4A5-82FFB2DE6785}"/>
              </a:ext>
            </a:extLst>
          </p:cNvPr>
          <p:cNvSpPr txBox="1"/>
          <p:nvPr/>
        </p:nvSpPr>
        <p:spPr>
          <a:xfrm>
            <a:off x="1219200" y="97155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07619-A416-8411-E140-684E474EB3B4}"/>
              </a:ext>
            </a:extLst>
          </p:cNvPr>
          <p:cNvSpPr txBox="1"/>
          <p:nvPr/>
        </p:nvSpPr>
        <p:spPr>
          <a:xfrm>
            <a:off x="914400" y="4087414"/>
            <a:ext cx="687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A. Sudan EBOV </a:t>
            </a:r>
            <a:r>
              <a:rPr lang="en-US" sz="1400" dirty="0" err="1"/>
              <a:t>sGP</a:t>
            </a:r>
            <a:r>
              <a:rPr lang="en-US" sz="1400" dirty="0"/>
              <a:t>, B. Tai Forest, C. Bundibugyo,  D. </a:t>
            </a:r>
            <a:r>
              <a:rPr lang="en-US" sz="1400" dirty="0" err="1"/>
              <a:t>Bombali</a:t>
            </a:r>
            <a:r>
              <a:rPr lang="en-US" sz="1400" dirty="0"/>
              <a:t>, E. Reston, F. Marburg GP </a:t>
            </a:r>
          </a:p>
        </p:txBody>
      </p:sp>
      <p:pic>
        <p:nvPicPr>
          <p:cNvPr id="14" name="Picture 13" descr="A green swirly lin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619D2A8-E87F-9AF6-80FB-E7E876A5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180" y="368988"/>
            <a:ext cx="2843491" cy="2380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F576-2F56-5B75-346E-9872E3733C45}"/>
              </a:ext>
            </a:extLst>
          </p:cNvPr>
          <p:cNvSpPr txBox="1"/>
          <p:nvPr/>
        </p:nvSpPr>
        <p:spPr>
          <a:xfrm>
            <a:off x="3359580" y="9492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17" name="Picture 16" descr="A picture containing drawing, art&#10;&#10;Description automatically generated">
            <a:extLst>
              <a:ext uri="{FF2B5EF4-FFF2-40B4-BE49-F238E27FC236}">
                <a16:creationId xmlns:a16="http://schemas.microsoft.com/office/drawing/2014/main" id="{405D8EB5-EEED-0534-340A-41034DEE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2" y="368988"/>
            <a:ext cx="2843491" cy="23803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4E2E42-9297-4D17-106D-2CBB7118E70E}"/>
              </a:ext>
            </a:extLst>
          </p:cNvPr>
          <p:cNvSpPr txBox="1"/>
          <p:nvPr/>
        </p:nvSpPr>
        <p:spPr>
          <a:xfrm>
            <a:off x="5850499" y="87043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pic>
        <p:nvPicPr>
          <p:cNvPr id="20" name="Picture 19" descr="A picture containing art, graphics, drawing&#10;&#10;Description automatically generated">
            <a:extLst>
              <a:ext uri="{FF2B5EF4-FFF2-40B4-BE49-F238E27FC236}">
                <a16:creationId xmlns:a16="http://schemas.microsoft.com/office/drawing/2014/main" id="{59FC29E2-3DD7-EB2A-6B69-FDDC37586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61" y="2160659"/>
            <a:ext cx="2485438" cy="20806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9B40A7-38AC-12F1-828A-1EA24BC336B8}"/>
              </a:ext>
            </a:extLst>
          </p:cNvPr>
          <p:cNvSpPr txBox="1"/>
          <p:nvPr/>
        </p:nvSpPr>
        <p:spPr>
          <a:xfrm>
            <a:off x="1177045" y="233724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pic>
        <p:nvPicPr>
          <p:cNvPr id="23" name="Picture 22" descr="A picture containing art, graphics&#10;&#10;Description automatically generated">
            <a:extLst>
              <a:ext uri="{FF2B5EF4-FFF2-40B4-BE49-F238E27FC236}">
                <a16:creationId xmlns:a16="http://schemas.microsoft.com/office/drawing/2014/main" id="{825A2934-15E5-690B-C6B8-73C021513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463" y="1977737"/>
            <a:ext cx="2843491" cy="2380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2FC4EF-38E1-65FB-3299-1D849E0FEC8C}"/>
              </a:ext>
            </a:extLst>
          </p:cNvPr>
          <p:cNvSpPr txBox="1"/>
          <p:nvPr/>
        </p:nvSpPr>
        <p:spPr>
          <a:xfrm>
            <a:off x="3294157" y="230624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pic>
        <p:nvPicPr>
          <p:cNvPr id="26" name="Picture 25" descr="A picture containing art&#10;&#10;Description automatically generated">
            <a:extLst>
              <a:ext uri="{FF2B5EF4-FFF2-40B4-BE49-F238E27FC236}">
                <a16:creationId xmlns:a16="http://schemas.microsoft.com/office/drawing/2014/main" id="{4D080B4A-1C22-AFCD-9390-F872888D3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618" y="1923803"/>
            <a:ext cx="3155855" cy="264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840E35-2482-EBB7-B097-CFDF5C7F6189}"/>
              </a:ext>
            </a:extLst>
          </p:cNvPr>
          <p:cNvSpPr txBox="1"/>
          <p:nvPr/>
        </p:nvSpPr>
        <p:spPr>
          <a:xfrm>
            <a:off x="5909818" y="239148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394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152400" y="471104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52400" y="1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Molecular modeling: Aptamer secondary and tertiary structure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6A98BA-4C3B-B118-6DA5-4CB685EE4301}"/>
              </a:ext>
            </a:extLst>
          </p:cNvPr>
          <p:cNvSpPr txBox="1"/>
          <p:nvPr/>
        </p:nvSpPr>
        <p:spPr>
          <a:xfrm>
            <a:off x="1332083" y="404237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UNAfold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- 23 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℃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930C96-F4F0-9FCF-AFEE-52B3AC52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28" y="881014"/>
            <a:ext cx="2080757" cy="2720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10674-B679-5AD6-88DA-120D785B69AD}"/>
              </a:ext>
            </a:extLst>
          </p:cNvPr>
          <p:cNvSpPr txBox="1"/>
          <p:nvPr/>
        </p:nvSpPr>
        <p:spPr>
          <a:xfrm>
            <a:off x="4876800" y="39592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Univers 75 Black" charset="0"/>
                <a:cs typeface="Arial" panose="020B0604020202020204" pitchFamily="34" charset="0"/>
              </a:rPr>
              <a:t>3dRNA/DNA web server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47BA335-F3F4-3384-DB11-3542A0D0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13" y="558059"/>
            <a:ext cx="1993638" cy="3195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2B8007-5642-38A5-AACB-09039A253172}"/>
              </a:ext>
            </a:extLst>
          </p:cNvPr>
          <p:cNvSpPr txBox="1"/>
          <p:nvPr/>
        </p:nvSpPr>
        <p:spPr>
          <a:xfrm>
            <a:off x="185057" y="542146"/>
            <a:ext cx="145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70SGP2A</a:t>
            </a:r>
          </a:p>
        </p:txBody>
      </p:sp>
    </p:spTree>
    <p:extLst>
      <p:ext uri="{BB962C8B-B14F-4D97-AF65-F5344CB8AC3E}">
        <p14:creationId xmlns:p14="http://schemas.microsoft.com/office/powerpoint/2010/main" val="187494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65BD96-7679-EE87-24B8-961F5109428E}"/>
              </a:ext>
            </a:extLst>
          </p:cNvPr>
          <p:cNvCxnSpPr>
            <a:cxnSpLocks/>
          </p:cNvCxnSpPr>
          <p:nvPr/>
        </p:nvCxnSpPr>
        <p:spPr bwMode="auto">
          <a:xfrm>
            <a:off x="76201" y="452550"/>
            <a:ext cx="563879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9D8E88-D338-6339-C287-9D03EBD7A43B}"/>
              </a:ext>
            </a:extLst>
          </p:cNvPr>
          <p:cNvSpPr txBox="1"/>
          <p:nvPr/>
        </p:nvSpPr>
        <p:spPr>
          <a:xfrm>
            <a:off x="76201" y="21663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Molecular modeling-Docking</a:t>
            </a:r>
            <a:endParaRPr lang="en-US" sz="2200" dirty="0">
              <a:solidFill>
                <a:srgbClr val="C8102E"/>
              </a:solidFill>
            </a:endParaRPr>
          </a:p>
        </p:txBody>
      </p:sp>
      <p:pic>
        <p:nvPicPr>
          <p:cNvPr id="12" name="Picture 11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AF6E7F5C-4C1A-5C86-AB62-51DFF8B3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092" y="1200150"/>
            <a:ext cx="3276600" cy="2507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2430D-CFD2-09CF-5A06-2CA61558AEA2}"/>
              </a:ext>
            </a:extLst>
          </p:cNvPr>
          <p:cNvSpPr txBox="1"/>
          <p:nvPr/>
        </p:nvSpPr>
        <p:spPr>
          <a:xfrm>
            <a:off x="2133600" y="3907267"/>
            <a:ext cx="466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Zaire </a:t>
            </a:r>
            <a:r>
              <a:rPr lang="en-US" dirty="0" err="1"/>
              <a:t>sGP</a:t>
            </a:r>
            <a:r>
              <a:rPr lang="en-US" dirty="0"/>
              <a:t> docked to EBOV aptamer</a:t>
            </a:r>
          </a:p>
        </p:txBody>
      </p:sp>
    </p:spTree>
    <p:extLst>
      <p:ext uri="{BB962C8B-B14F-4D97-AF65-F5344CB8AC3E}">
        <p14:creationId xmlns:p14="http://schemas.microsoft.com/office/powerpoint/2010/main" val="2331945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C7BBE8-4E0B-4510-0DB7-1A4A53D36774}"/>
              </a:ext>
            </a:extLst>
          </p:cNvPr>
          <p:cNvCxnSpPr/>
          <p:nvPr/>
        </p:nvCxnSpPr>
        <p:spPr bwMode="auto">
          <a:xfrm>
            <a:off x="457200" y="563146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C84D3B-FA73-BA13-C9B5-C22553FA6671}"/>
              </a:ext>
            </a:extLst>
          </p:cNvPr>
          <p:cNvSpPr txBox="1"/>
          <p:nvPr/>
        </p:nvSpPr>
        <p:spPr>
          <a:xfrm>
            <a:off x="302074" y="132261"/>
            <a:ext cx="8537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Molecular docking of EBOV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 and Marburg GP to 70SGP2A aptamer</a:t>
            </a:r>
            <a:endParaRPr lang="en-US" sz="2200" dirty="0">
              <a:solidFill>
                <a:srgbClr val="C8102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05C49-4D64-03BF-EA31-18E4D52BBC61}"/>
              </a:ext>
            </a:extLst>
          </p:cNvPr>
          <p:cNvSpPr txBox="1"/>
          <p:nvPr/>
        </p:nvSpPr>
        <p:spPr>
          <a:xfrm>
            <a:off x="1200253" y="4272577"/>
            <a:ext cx="687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A. Sudan EBOV </a:t>
            </a:r>
            <a:r>
              <a:rPr lang="en-US" sz="1400" dirty="0" err="1"/>
              <a:t>sGP</a:t>
            </a:r>
            <a:r>
              <a:rPr lang="en-US" sz="1400" dirty="0"/>
              <a:t>, B. Tai Forest, C. Bundibugyo,  D. </a:t>
            </a:r>
            <a:r>
              <a:rPr lang="en-US" sz="1400" dirty="0" err="1"/>
              <a:t>Bombali</a:t>
            </a:r>
            <a:r>
              <a:rPr lang="en-US" sz="1400" dirty="0"/>
              <a:t>, E. Reston, F. Marburg GP </a:t>
            </a:r>
          </a:p>
        </p:txBody>
      </p:sp>
      <p:pic>
        <p:nvPicPr>
          <p:cNvPr id="7" name="Picture 6" descr="A picture containing graphics, art, drawing, graphic design&#10;&#10;Description automatically generated">
            <a:extLst>
              <a:ext uri="{FF2B5EF4-FFF2-40B4-BE49-F238E27FC236}">
                <a16:creationId xmlns:a16="http://schemas.microsoft.com/office/drawing/2014/main" id="{CF43B651-8DE7-1306-5C8E-83C76EE4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27" y="659599"/>
            <a:ext cx="2514600" cy="2105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9680D-EBC3-9469-F8E8-E3CED27F7410}"/>
              </a:ext>
            </a:extLst>
          </p:cNvPr>
          <p:cNvSpPr txBox="1"/>
          <p:nvPr/>
        </p:nvSpPr>
        <p:spPr>
          <a:xfrm>
            <a:off x="962680" y="76286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pic>
        <p:nvPicPr>
          <p:cNvPr id="11" name="Picture 10" descr="A picture containing art, graphics, fractal art&#10;&#10;Description automatically generated">
            <a:extLst>
              <a:ext uri="{FF2B5EF4-FFF2-40B4-BE49-F238E27FC236}">
                <a16:creationId xmlns:a16="http://schemas.microsoft.com/office/drawing/2014/main" id="{8F134C64-E976-4F20-DE9C-D1803BDD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78" y="563145"/>
            <a:ext cx="2514600" cy="2105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3579A4-DB5D-4925-13DE-1C54C1E8F664}"/>
              </a:ext>
            </a:extLst>
          </p:cNvPr>
          <p:cNvSpPr txBox="1"/>
          <p:nvPr/>
        </p:nvSpPr>
        <p:spPr>
          <a:xfrm>
            <a:off x="3412249" y="7483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14" name="Picture 13" descr="A picture containing art, graphics, light&#10;&#10;Description automatically generated">
            <a:extLst>
              <a:ext uri="{FF2B5EF4-FFF2-40B4-BE49-F238E27FC236}">
                <a16:creationId xmlns:a16="http://schemas.microsoft.com/office/drawing/2014/main" id="{1D8FACB5-7A74-F3E3-871B-D9B5ABA6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307220"/>
            <a:ext cx="2705100" cy="2264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6130D1-CA9F-5FE2-E6B6-45ED013D904C}"/>
              </a:ext>
            </a:extLst>
          </p:cNvPr>
          <p:cNvSpPr txBox="1"/>
          <p:nvPr/>
        </p:nvSpPr>
        <p:spPr>
          <a:xfrm>
            <a:off x="5869571" y="7483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pic>
        <p:nvPicPr>
          <p:cNvPr id="17" name="Picture 16" descr="A picture containing art, drawing, graphics&#10;&#10;Description automatically generated">
            <a:extLst>
              <a:ext uri="{FF2B5EF4-FFF2-40B4-BE49-F238E27FC236}">
                <a16:creationId xmlns:a16="http://schemas.microsoft.com/office/drawing/2014/main" id="{9EC73975-A002-CE58-A1BE-A5EEC2C86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636" y="2586302"/>
            <a:ext cx="1989142" cy="1665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50EC5-1910-1C8C-63E7-1E74EB98BC60}"/>
              </a:ext>
            </a:extLst>
          </p:cNvPr>
          <p:cNvSpPr txBox="1"/>
          <p:nvPr/>
        </p:nvSpPr>
        <p:spPr>
          <a:xfrm>
            <a:off x="925763" y="261076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pic>
        <p:nvPicPr>
          <p:cNvPr id="20" name="Picture 19" descr="A picture containing art, graphics, drawing&#10;&#10;Description automatically generated">
            <a:extLst>
              <a:ext uri="{FF2B5EF4-FFF2-40B4-BE49-F238E27FC236}">
                <a16:creationId xmlns:a16="http://schemas.microsoft.com/office/drawing/2014/main" id="{839E4AA4-F32F-C832-1515-EC8A51651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780" y="2488074"/>
            <a:ext cx="2384120" cy="19958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B3804A-54DD-D754-8A57-923D35B282F3}"/>
              </a:ext>
            </a:extLst>
          </p:cNvPr>
          <p:cNvSpPr txBox="1"/>
          <p:nvPr/>
        </p:nvSpPr>
        <p:spPr>
          <a:xfrm>
            <a:off x="3422669" y="261076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pic>
        <p:nvPicPr>
          <p:cNvPr id="23" name="Picture 22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CA7B6E37-92FB-CE6B-4FF6-30AE466B9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542" y="1712127"/>
            <a:ext cx="3556736" cy="29774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670BF3-647F-2676-1D08-2485D63B55E0}"/>
              </a:ext>
            </a:extLst>
          </p:cNvPr>
          <p:cNvSpPr txBox="1"/>
          <p:nvPr/>
        </p:nvSpPr>
        <p:spPr>
          <a:xfrm>
            <a:off x="5902512" y="25507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0499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65BD96-7679-EE87-24B8-961F5109428E}"/>
              </a:ext>
            </a:extLst>
          </p:cNvPr>
          <p:cNvCxnSpPr/>
          <p:nvPr/>
        </p:nvCxnSpPr>
        <p:spPr bwMode="auto">
          <a:xfrm>
            <a:off x="0" y="430887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EEE98-D7A3-DCC8-EA2D-1F951444AE1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binding energy using </a:t>
            </a:r>
            <a:r>
              <a:rPr lang="en-US" sz="1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FoldX</a:t>
            </a:r>
            <a:endParaRPr lang="en-US" sz="1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2B5B5F5-2E8D-607B-9A25-9ABEDA2A3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211445"/>
              </p:ext>
            </p:extLst>
          </p:nvPr>
        </p:nvGraphicFramePr>
        <p:xfrm>
          <a:off x="1143000" y="108839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855864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90410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Virus name and protein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Energy of binding (kcal/mol)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99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Bombali EBOV sGP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70.07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232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Bundibugyo EBOV sGP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90.6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575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Reston EOV sGP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43.31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666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Sudan EBOV sGP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24.25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04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Tai Forest EBOV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sGP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56.1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31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Zaire EBOV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sGP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31.19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110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Marburg virus GP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53.75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554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1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EA12BA71-F916-2C85-C0EC-4C6229F0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61753"/>
            <a:ext cx="4294614" cy="352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7D6EC-1C2E-2B69-3B06-6EC691788C6E}"/>
              </a:ext>
            </a:extLst>
          </p:cNvPr>
          <p:cNvSpPr txBox="1"/>
          <p:nvPr/>
        </p:nvSpPr>
        <p:spPr>
          <a:xfrm>
            <a:off x="5832892" y="2278411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70.07 kcal/mol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3DE3F-B894-6EB8-D6E9-A2D3B1E959C0}"/>
              </a:ext>
            </a:extLst>
          </p:cNvPr>
          <p:cNvSpPr txBox="1"/>
          <p:nvPr/>
        </p:nvSpPr>
        <p:spPr>
          <a:xfrm>
            <a:off x="5826617" y="2774468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31.19 kcal/mol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22CBD-92F1-BE0C-B920-87A026681F24}"/>
              </a:ext>
            </a:extLst>
          </p:cNvPr>
          <p:cNvSpPr txBox="1"/>
          <p:nvPr/>
        </p:nvSpPr>
        <p:spPr>
          <a:xfrm>
            <a:off x="5834685" y="736353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53.75 kcal/mol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AF3-E22D-BC48-3EB3-EF90C21399C2}"/>
              </a:ext>
            </a:extLst>
          </p:cNvPr>
          <p:cNvSpPr txBox="1"/>
          <p:nvPr/>
        </p:nvSpPr>
        <p:spPr>
          <a:xfrm>
            <a:off x="5872337" y="3846124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56.01 kcal/mol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8B620-2370-5EBB-809E-180D03972A6E}"/>
              </a:ext>
            </a:extLst>
          </p:cNvPr>
          <p:cNvSpPr txBox="1"/>
          <p:nvPr/>
        </p:nvSpPr>
        <p:spPr>
          <a:xfrm>
            <a:off x="5840064" y="1734560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24.25 kcal/mol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4B54-5584-6380-B312-69C2721948DC}"/>
              </a:ext>
            </a:extLst>
          </p:cNvPr>
          <p:cNvSpPr txBox="1"/>
          <p:nvPr/>
        </p:nvSpPr>
        <p:spPr>
          <a:xfrm>
            <a:off x="5832892" y="1238503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43.31 kcal/mol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E5BFA-A7E0-B2B5-0B3E-1C7B91934E72}"/>
              </a:ext>
            </a:extLst>
          </p:cNvPr>
          <p:cNvSpPr txBox="1"/>
          <p:nvPr/>
        </p:nvSpPr>
        <p:spPr>
          <a:xfrm>
            <a:off x="5923468" y="3328752"/>
            <a:ext cx="1421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90.06 kcal/mol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E33E6-C1A7-BA30-B0E5-2694D9532C19}"/>
              </a:ext>
            </a:extLst>
          </p:cNvPr>
          <p:cNvSpPr txBox="1"/>
          <p:nvPr/>
        </p:nvSpPr>
        <p:spPr>
          <a:xfrm>
            <a:off x="304800" y="1"/>
            <a:ext cx="868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EBOV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 phylogenetic tree with the predicted binding energies</a:t>
            </a:r>
            <a:endParaRPr lang="en-US" sz="2200" dirty="0">
              <a:solidFill>
                <a:srgbClr val="C810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22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65BD96-7679-EE87-24B8-961F5109428E}"/>
              </a:ext>
            </a:extLst>
          </p:cNvPr>
          <p:cNvCxnSpPr/>
          <p:nvPr/>
        </p:nvCxnSpPr>
        <p:spPr bwMode="auto">
          <a:xfrm>
            <a:off x="533400" y="708138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74C39A-DF42-0EAE-C465-6DA77069D896}"/>
              </a:ext>
            </a:extLst>
          </p:cNvPr>
          <p:cNvSpPr txBox="1"/>
          <p:nvPr/>
        </p:nvSpPr>
        <p:spPr>
          <a:xfrm>
            <a:off x="533400" y="258201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Summary</a:t>
            </a:r>
            <a:endParaRPr lang="en-US" sz="2200" dirty="0">
              <a:solidFill>
                <a:srgbClr val="C8102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47F3B-154F-76F7-9687-C6A95ED15A08}"/>
              </a:ext>
            </a:extLst>
          </p:cNvPr>
          <p:cNvSpPr txBox="1"/>
          <p:nvPr/>
        </p:nvSpPr>
        <p:spPr>
          <a:xfrm>
            <a:off x="381000" y="1581434"/>
            <a:ext cx="8686800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Bayesian Phylogenetic tree for EBOV 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endParaRPr lang="en-US" sz="18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binding energy of EBOV </a:t>
            </a:r>
            <a:r>
              <a:rPr lang="en-US" sz="18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70SGP2A aptamer</a:t>
            </a:r>
            <a:endParaRPr lang="en-US" sz="18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the binding energy values with the evolutionary relationship of different strains of EBOV virus</a:t>
            </a:r>
          </a:p>
        </p:txBody>
      </p:sp>
    </p:spTree>
    <p:extLst>
      <p:ext uri="{BB962C8B-B14F-4D97-AF65-F5344CB8AC3E}">
        <p14:creationId xmlns:p14="http://schemas.microsoft.com/office/powerpoint/2010/main" val="52434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72B43C-9373-3C79-80D6-FFBC2B678A2E}"/>
              </a:ext>
            </a:extLst>
          </p:cNvPr>
          <p:cNvSpPr txBox="1"/>
          <p:nvPr/>
        </p:nvSpPr>
        <p:spPr>
          <a:xfrm>
            <a:off x="3581400" y="1809750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6131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B7923-0AB5-2F54-7CC5-9C64CDBAC123}"/>
              </a:ext>
            </a:extLst>
          </p:cNvPr>
          <p:cNvSpPr txBox="1"/>
          <p:nvPr/>
        </p:nvSpPr>
        <p:spPr>
          <a:xfrm>
            <a:off x="762000" y="323343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Ebola Virus Disease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2D33EB-5751-2A6C-F5E8-08F671508C8B}"/>
              </a:ext>
            </a:extLst>
          </p:cNvPr>
          <p:cNvCxnSpPr/>
          <p:nvPr/>
        </p:nvCxnSpPr>
        <p:spPr bwMode="auto">
          <a:xfrm>
            <a:off x="681037" y="8953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E8E1EC-2E1A-52CA-1FBC-1446C837BF37}"/>
              </a:ext>
            </a:extLst>
          </p:cNvPr>
          <p:cNvSpPr txBox="1"/>
          <p:nvPr/>
        </p:nvSpPr>
        <p:spPr>
          <a:xfrm>
            <a:off x="783771" y="1028308"/>
            <a:ext cx="8360229" cy="3918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Ebola virus disease (EVD) is a deadly disease with occasional outbreaks that occur mostly on the African continent.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Causes severe hemorrhagic fever in humans and nonhuman primates.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fatality rate can reach 90% and averages around 50%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Early detection is important, so infected individuals can be isolated and treated, which prevents the spread of the virus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Open Sans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endParaRPr lang="en-US" sz="1800" b="0" i="0" u="none" strike="noStrike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endParaRPr lang="en-US" sz="18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6A5911E-CAE6-4B66-2C80-BEF33371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76550"/>
            <a:ext cx="2971388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3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3400" y="144217"/>
            <a:ext cx="81851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Soluble glycoprotein (</a:t>
            </a:r>
            <a:r>
              <a:rPr lang="en-US" sz="1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diagnostic marker of Ebola virus infection</a:t>
            </a:r>
            <a:br>
              <a:rPr lang="en-US" sz="18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 bwMode="auto">
          <a:xfrm>
            <a:off x="533400" y="577825"/>
            <a:ext cx="81851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EF2DC9-BAC4-571C-DAC4-62301694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20" y="895357"/>
            <a:ext cx="6159480" cy="335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EB8C7-9412-C9D4-27D8-0A382B0C027D}"/>
              </a:ext>
            </a:extLst>
          </p:cNvPr>
          <p:cNvSpPr txBox="1"/>
          <p:nvPr/>
        </p:nvSpPr>
        <p:spPr>
          <a:xfrm>
            <a:off x="114320" y="752334"/>
            <a:ext cx="3346902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EBOV glycoprotein gene produces three protein products: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surface glycoprotein (GP1,2) and two secreted proteins (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ssGP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4"/>
              </a:buBlip>
            </a:pP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detected in significant amounts in the sera of acutely infected patients within 3 days of exposure to the virus</a:t>
            </a:r>
          </a:p>
        </p:txBody>
      </p:sp>
    </p:spTree>
    <p:extLst>
      <p:ext uri="{BB962C8B-B14F-4D97-AF65-F5344CB8AC3E}">
        <p14:creationId xmlns:p14="http://schemas.microsoft.com/office/powerpoint/2010/main" val="375487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81037" y="192917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Aptamers as diagnostic tools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55637" y="623804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286C04-C9A4-3BD0-6587-3B0CF3EA60C7}"/>
              </a:ext>
            </a:extLst>
          </p:cNvPr>
          <p:cNvSpPr txBox="1"/>
          <p:nvPr/>
        </p:nvSpPr>
        <p:spPr>
          <a:xfrm>
            <a:off x="645784" y="365277"/>
            <a:ext cx="5105400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600" dirty="0">
              <a:solidFill>
                <a:srgbClr val="7A6E67"/>
              </a:solidFill>
              <a:latin typeface="ITC Berkeley Oldstyle Medium" charset="0"/>
              <a:ea typeface="ITC Berkeley Oldstyle Medium" charset="0"/>
              <a:cs typeface="ITC Berkeley Oldstyle Medium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Aptamers are single-stranded oligonucleotides that bind to specific molecular targets, including proteins and small molecules with high affinity and specificity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of selecting an aptamer is called Systematic Evolution of Ligands by Exponential Enrichment (SELEX)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dirty="0">
                <a:latin typeface="Arial" panose="020B0604020202020204" pitchFamily="34" charset="0"/>
                <a:ea typeface="ITC Berkeley Oldstyle Medium" charset="0"/>
                <a:cs typeface="Arial" panose="020B0604020202020204" pitchFamily="34" charset="0"/>
              </a:rPr>
              <a:t>Because aptamers can be evolved to bind tightly and specifically to almost any protein, they have been regarded as potential diagnostic agents </a:t>
            </a:r>
          </a:p>
        </p:txBody>
      </p:sp>
      <p:pic>
        <p:nvPicPr>
          <p:cNvPr id="5" name="Picture 4" descr="A picture containing athletic game&#10;&#10;Description automatically generated">
            <a:extLst>
              <a:ext uri="{FF2B5EF4-FFF2-40B4-BE49-F238E27FC236}">
                <a16:creationId xmlns:a16="http://schemas.microsoft.com/office/drawing/2014/main" id="{BDB3AC27-D27F-A36D-51CE-FAFC2B3E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54693"/>
            <a:ext cx="2421267" cy="32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F304CA9-73A7-EC36-1218-D6BC4A42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38288"/>
            <a:ext cx="6421633" cy="3666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E3B13-CF55-8410-4E84-F62E9EE7D668}"/>
              </a:ext>
            </a:extLst>
          </p:cNvPr>
          <p:cNvSpPr txBox="1"/>
          <p:nvPr/>
        </p:nvSpPr>
        <p:spPr>
          <a:xfrm>
            <a:off x="681037" y="151926"/>
            <a:ext cx="6883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Systematic evolution of ligands by exponential enrichment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6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SELEX</a:t>
            </a:r>
            <a:r>
              <a:rPr lang="en-US" sz="1600" b="0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2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D8A0BE-460F-9E92-63E3-6D0B627EBF79}"/>
              </a:ext>
            </a:extLst>
          </p:cNvPr>
          <p:cNvCxnSpPr/>
          <p:nvPr/>
        </p:nvCxnSpPr>
        <p:spPr bwMode="auto">
          <a:xfrm>
            <a:off x="681037" y="5905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5425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7377" y="297481"/>
            <a:ext cx="8261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Aptamers have been selected to recognize Ebola virus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</a:rPr>
              <a:t>sGP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 bwMode="auto">
          <a:xfrm>
            <a:off x="577378" y="971550"/>
            <a:ext cx="81094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0C0D60-9880-A435-C68E-8D1BEF8B1D10}"/>
              </a:ext>
            </a:extLst>
          </p:cNvPr>
          <p:cNvSpPr txBox="1"/>
          <p:nvPr/>
        </p:nvSpPr>
        <p:spPr>
          <a:xfrm>
            <a:off x="228600" y="4322544"/>
            <a:ext cx="2641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Soma Banerjee</a:t>
            </a:r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8567849-DD58-F90F-53A8-7C8B82F9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74800"/>
            <a:ext cx="7676133" cy="18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21B2E-42AA-78B1-2D15-0A4A7B929BFA}"/>
              </a:ext>
            </a:extLst>
          </p:cNvPr>
          <p:cNvSpPr txBox="1"/>
          <p:nvPr/>
        </p:nvSpPr>
        <p:spPr>
          <a:xfrm>
            <a:off x="577377" y="297481"/>
            <a:ext cx="8261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</a:rPr>
              <a:t>Different strains of Ebola virus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53C84B-1C7D-B0FB-9B79-CEDE9FB4955B}"/>
              </a:ext>
            </a:extLst>
          </p:cNvPr>
          <p:cNvCxnSpPr>
            <a:cxnSpLocks/>
          </p:cNvCxnSpPr>
          <p:nvPr/>
        </p:nvCxnSpPr>
        <p:spPr bwMode="auto">
          <a:xfrm>
            <a:off x="577378" y="971550"/>
            <a:ext cx="810942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5D2BD357-F7E1-B176-5640-D4D9AE12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4733"/>
            <a:ext cx="4723723" cy="312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EC59B-F3B6-CAF9-3D5E-424A5252CC4D}"/>
              </a:ext>
            </a:extLst>
          </p:cNvPr>
          <p:cNvSpPr txBox="1"/>
          <p:nvPr/>
        </p:nvSpPr>
        <p:spPr>
          <a:xfrm>
            <a:off x="5744834" y="203835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New Ebola virus: </a:t>
            </a:r>
            <a:r>
              <a:rPr lang="en-US" sz="1800" dirty="0" err="1"/>
              <a:t>Bombali</a:t>
            </a:r>
            <a:r>
              <a:rPr lang="en-US" sz="1800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115640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5800" y="1123950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09600" y="361951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Using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sGP</a:t>
            </a:r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 sequence of different strains of EBOV to build a phylogenetic tree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1CC905-A029-DD80-2BB4-85EE020F5C8E}"/>
              </a:ext>
            </a:extLst>
          </p:cNvPr>
          <p:cNvSpPr txBox="1"/>
          <p:nvPr/>
        </p:nvSpPr>
        <p:spPr>
          <a:xfrm>
            <a:off x="838200" y="1449926"/>
            <a:ext cx="769619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latin typeface="ITC Berkeley Oldstyle Medium" charset="0"/>
                <a:ea typeface="ITC Berkeley Oldstyle Medium" charset="0"/>
                <a:cs typeface="ITC Berkeley Oldstyle Medium" charset="0"/>
              </a:rPr>
              <a:t>Methods::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Downloaded </a:t>
            </a: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sequences of different strains of EBOV from NCBI (6 taxa, 364 amino acids)</a:t>
            </a:r>
            <a:endParaRPr lang="en-US" sz="1600" dirty="0">
              <a:solidFill>
                <a:srgbClr val="7A6E67"/>
              </a:solidFill>
              <a:latin typeface="Arial" panose="020B0604020202020204" pitchFamily="34" charset="0"/>
              <a:ea typeface="ITC Berkeley Oldstyle Medium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Blast search &gt; Marburg virus GP sequence (681 amino acids)</a:t>
            </a:r>
            <a:endParaRPr lang="en-US" sz="16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Aligned Sequences using </a:t>
            </a: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clustalW</a:t>
            </a:r>
            <a:endParaRPr lang="en-US" sz="16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3"/>
              </a:buBlip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BEAST 2, Blossum62 substitution model, Yule model, 1000000 generations</a:t>
            </a:r>
            <a:endParaRPr lang="en-US" sz="16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6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CC4B27-D1BA-FB58-71BE-2251CE1BAF99}"/>
              </a:ext>
            </a:extLst>
          </p:cNvPr>
          <p:cNvSpPr txBox="1"/>
          <p:nvPr/>
        </p:nvSpPr>
        <p:spPr>
          <a:xfrm>
            <a:off x="520849" y="65458"/>
            <a:ext cx="7470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Bayesian phylogenetic tree of EBOV </a:t>
            </a:r>
            <a:r>
              <a:rPr lang="en-US" sz="2200" b="1" dirty="0" err="1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sGP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24A6F3-DA03-E083-B7BF-FD845757F01D}"/>
              </a:ext>
            </a:extLst>
          </p:cNvPr>
          <p:cNvCxnSpPr/>
          <p:nvPr/>
        </p:nvCxnSpPr>
        <p:spPr bwMode="auto">
          <a:xfrm>
            <a:off x="445919" y="496345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14853A9-F0A7-85DE-F644-9DBDDD1D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96345"/>
            <a:ext cx="4876800" cy="40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2271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1232</TotalTime>
  <Words>581</Words>
  <Application>Microsoft Macintosh PowerPoint</Application>
  <PresentationFormat>On-screen Show (16:9)</PresentationFormat>
  <Paragraphs>100</Paragraphs>
  <Slides>19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ITC Berkeley Oldstyle Medium</vt:lpstr>
      <vt:lpstr>Open Sans</vt:lpstr>
      <vt:lpstr>Times</vt:lpstr>
      <vt:lpstr>Univers 67 CondensedBold</vt:lpstr>
      <vt:lpstr>Univers 75 Black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Askary Hemmat, Mahsa [BBMBA]</dc:creator>
  <cp:lastModifiedBy>Askary Hemmat, Mahsa [BBMBA]</cp:lastModifiedBy>
  <cp:revision>42</cp:revision>
  <cp:lastPrinted>2019-02-08T13:46:09Z</cp:lastPrinted>
  <dcterms:created xsi:type="dcterms:W3CDTF">2023-02-10T16:05:46Z</dcterms:created>
  <dcterms:modified xsi:type="dcterms:W3CDTF">2023-05-02T12:05:45Z</dcterms:modified>
</cp:coreProperties>
</file>